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57" r:id="rId4"/>
    <p:sldId id="258" r:id="rId5"/>
    <p:sldId id="262" r:id="rId6"/>
    <p:sldId id="260" r:id="rId7"/>
    <p:sldId id="259" r:id="rId8"/>
    <p:sldId id="261" r:id="rId9"/>
    <p:sldId id="265" r:id="rId10"/>
    <p:sldId id="264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 userDrawn="1">
          <p15:clr>
            <a:srgbClr val="A4A3A4"/>
          </p15:clr>
        </p15:guide>
        <p15:guide id="2" pos="76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82"/>
  </p:normalViewPr>
  <p:slideViewPr>
    <p:cSldViewPr snapToGrid="0" snapToObjects="1" showGuides="1">
      <p:cViewPr>
        <p:scale>
          <a:sx n="45" d="100"/>
          <a:sy n="45" d="100"/>
        </p:scale>
        <p:origin x="-104" y="-40"/>
      </p:cViewPr>
      <p:guideLst>
        <p:guide orient="horz" pos="4320"/>
        <p:guide pos="7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3C48E-A843-7748-B242-B119AF6206F3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1651F-8101-4649-8D7E-6B1A208C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087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037408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18" y="29559"/>
            <a:ext cx="24183474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"/>
          <p:cNvSpPr/>
          <p:nvPr/>
        </p:nvSpPr>
        <p:spPr>
          <a:xfrm>
            <a:off x="207618" y="0"/>
            <a:ext cx="24469330" cy="13937060"/>
          </a:xfrm>
          <a:prstGeom prst="rect">
            <a:avLst/>
          </a:prstGeom>
          <a:gradFill>
            <a:gsLst>
              <a:gs pos="11016">
                <a:schemeClr val="accent1">
                  <a:lumOff val="13529"/>
                  <a:alpha val="55088"/>
                </a:schemeClr>
              </a:gs>
              <a:gs pos="43379">
                <a:srgbClr val="12608F">
                  <a:alpha val="55088"/>
                </a:srgbClr>
              </a:gs>
              <a:gs pos="100000">
                <a:srgbClr val="222326">
                  <a:alpha val="55088"/>
                </a:srgbClr>
              </a:gs>
            </a:gsLst>
            <a:path>
              <a:fillToRect l="160557" t="-93496" r="-60557" b="1934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1" name="Meteorite…"/>
          <p:cNvSpPr txBox="1"/>
          <p:nvPr/>
        </p:nvSpPr>
        <p:spPr>
          <a:xfrm>
            <a:off x="1755002" y="7877377"/>
            <a:ext cx="4748223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8000" b="0" spc="239">
                <a:latin typeface="Bebas Neue Bold"/>
                <a:ea typeface="Bebas Neue Bold"/>
                <a:cs typeface="Bebas Neue Bold"/>
                <a:sym typeface="Bebas Neue Bold"/>
              </a:defRPr>
            </a:pPr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METEORITE</a:t>
            </a:r>
            <a:endParaRPr dirty="0">
              <a:latin typeface="Impact" charset="0"/>
              <a:ea typeface="Impact" charset="0"/>
              <a:cs typeface="Impact" charset="0"/>
            </a:endParaRPr>
          </a:p>
          <a:p>
            <a:pPr algn="l">
              <a:defRPr sz="8000" b="0" spc="239">
                <a:latin typeface="Bebas Neue Bold"/>
                <a:ea typeface="Bebas Neue Bold"/>
                <a:cs typeface="Bebas Neue Bold"/>
                <a:sym typeface="Bebas Neue Bold"/>
              </a:defRPr>
            </a:pPr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MINERAL</a:t>
            </a:r>
            <a:endParaRPr dirty="0">
              <a:latin typeface="Impact" charset="0"/>
              <a:ea typeface="Impact" charset="0"/>
              <a:cs typeface="Impact" charset="0"/>
            </a:endParaRPr>
          </a:p>
          <a:p>
            <a:pPr algn="l">
              <a:defRPr sz="8000" b="0" spc="239">
                <a:latin typeface="Bebas Neue Bold"/>
                <a:ea typeface="Bebas Neue Bold"/>
                <a:cs typeface="Bebas Neue Bold"/>
                <a:sym typeface="Bebas Neue Bold"/>
              </a:defRPr>
            </a:pPr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MAPPING</a:t>
            </a: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2" name="Rectangle"/>
          <p:cNvSpPr/>
          <p:nvPr/>
        </p:nvSpPr>
        <p:spPr>
          <a:xfrm>
            <a:off x="1827164" y="7476153"/>
            <a:ext cx="1270001" cy="17340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obj2_8bt_Sul_EXTENDED.png" descr="obj2_8bt_Sul_EXTEND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474" y="-112305"/>
            <a:ext cx="24374686" cy="1394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ectangle"/>
          <p:cNvSpPr/>
          <p:nvPr/>
        </p:nvSpPr>
        <p:spPr>
          <a:xfrm>
            <a:off x="-42665" y="-110530"/>
            <a:ext cx="24469330" cy="13937060"/>
          </a:xfrm>
          <a:prstGeom prst="rect">
            <a:avLst/>
          </a:prstGeom>
          <a:gradFill>
            <a:gsLst>
              <a:gs pos="11016">
                <a:schemeClr val="accent1">
                  <a:lumOff val="13529"/>
                  <a:alpha val="55088"/>
                </a:schemeClr>
              </a:gs>
              <a:gs pos="43379">
                <a:srgbClr val="12608F">
                  <a:alpha val="55088"/>
                </a:srgbClr>
              </a:gs>
              <a:gs pos="100000">
                <a:srgbClr val="222326">
                  <a:alpha val="55088"/>
                </a:srgbClr>
              </a:gs>
            </a:gsLst>
            <a:path>
              <a:fillToRect l="160557" t="-93496" r="-60557" b="1934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9" name="TAKEAWAYS"/>
          <p:cNvSpPr txBox="1"/>
          <p:nvPr/>
        </p:nvSpPr>
        <p:spPr>
          <a:xfrm>
            <a:off x="922118" y="854957"/>
            <a:ext cx="5241948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0" spc="239"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dirty="0">
                <a:latin typeface="Impact" charset="0"/>
                <a:ea typeface="Impact" charset="0"/>
                <a:cs typeface="Impact" charset="0"/>
              </a:rPr>
              <a:t>TAKEAWAYS</a:t>
            </a:r>
          </a:p>
        </p:txBody>
      </p:sp>
      <p:sp>
        <p:nvSpPr>
          <p:cNvPr id="190" name="Rectangle"/>
          <p:cNvSpPr/>
          <p:nvPr/>
        </p:nvSpPr>
        <p:spPr>
          <a:xfrm>
            <a:off x="1006980" y="2285100"/>
            <a:ext cx="1270001" cy="173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obj2_8bt_Sul_EXTENDED.png" descr="obj2_8bt_Sul_EXTEND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474" y="-112305"/>
            <a:ext cx="24374686" cy="1394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"/>
          <p:cNvSpPr/>
          <p:nvPr/>
        </p:nvSpPr>
        <p:spPr>
          <a:xfrm>
            <a:off x="-42665" y="-110530"/>
            <a:ext cx="24469330" cy="13937060"/>
          </a:xfrm>
          <a:prstGeom prst="rect">
            <a:avLst/>
          </a:prstGeom>
          <a:gradFill>
            <a:gsLst>
              <a:gs pos="11016">
                <a:schemeClr val="accent1">
                  <a:lumOff val="13529"/>
                  <a:alpha val="55088"/>
                </a:schemeClr>
              </a:gs>
              <a:gs pos="43379">
                <a:srgbClr val="12608F">
                  <a:alpha val="55088"/>
                </a:srgbClr>
              </a:gs>
              <a:gs pos="100000">
                <a:srgbClr val="222326">
                  <a:alpha val="55088"/>
                </a:srgbClr>
              </a:gs>
            </a:gsLst>
            <a:path>
              <a:fillToRect l="160557" t="-93496" r="-60557" b="19349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83" name="SOLUTION ABSTRACT"/>
          <p:cNvSpPr txBox="1"/>
          <p:nvPr/>
        </p:nvSpPr>
        <p:spPr>
          <a:xfrm>
            <a:off x="922118" y="854957"/>
            <a:ext cx="916603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 b="0" spc="239"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PROBLEM STATEMENT</a:t>
            </a: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84" name="Rectangle"/>
          <p:cNvSpPr/>
          <p:nvPr/>
        </p:nvSpPr>
        <p:spPr>
          <a:xfrm>
            <a:off x="1006980" y="2285100"/>
            <a:ext cx="1270001" cy="173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ere’s a bit of slide text to see what it looks like."/>
          <p:cNvSpPr txBox="1"/>
          <p:nvPr/>
        </p:nvSpPr>
        <p:spPr>
          <a:xfrm>
            <a:off x="9157111" y="8669193"/>
            <a:ext cx="667937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 b="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1pPr>
          </a:lstStyle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Fe distribution in standards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5" name="histograms.png" descr="histogram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2073" y="9709557"/>
            <a:ext cx="13819853" cy="352066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OBJECT 1 CLUSTER PREDICTION"/>
          <p:cNvSpPr txBox="1"/>
          <p:nvPr/>
        </p:nvSpPr>
        <p:spPr>
          <a:xfrm>
            <a:off x="693518" y="627845"/>
            <a:ext cx="685251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 spc="180">
                <a:solidFill>
                  <a:srgbClr val="0F2531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STANDARD MINERALS</a:t>
            </a: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7" name="Rectangle"/>
          <p:cNvSpPr/>
          <p:nvPr/>
        </p:nvSpPr>
        <p:spPr>
          <a:xfrm>
            <a:off x="778380" y="1777100"/>
            <a:ext cx="1270001" cy="173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42" y="2268437"/>
            <a:ext cx="12157075" cy="607853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Here’s a bit of slide text to see what it looks like."/>
          <p:cNvSpPr txBox="1"/>
          <p:nvPr/>
        </p:nvSpPr>
        <p:spPr>
          <a:xfrm>
            <a:off x="16299944" y="6387065"/>
            <a:ext cx="603869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 b="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1pPr>
          </a:lstStyle>
          <a:p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FeS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(red) vs Fe3O4 (blue)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32" name="Group"/>
          <p:cNvGrpSpPr/>
          <p:nvPr/>
        </p:nvGrpSpPr>
        <p:grpSpPr>
          <a:xfrm>
            <a:off x="2048381" y="2393102"/>
            <a:ext cx="13153519" cy="9424215"/>
            <a:chOff x="0" y="0"/>
            <a:chExt cx="10858500" cy="8180337"/>
          </a:xfrm>
        </p:grpSpPr>
        <p:sp>
          <p:nvSpPr>
            <p:cNvPr id="130" name="Group"/>
            <p:cNvSpPr txBox="1"/>
            <p:nvPr/>
          </p:nvSpPr>
          <p:spPr>
            <a:xfrm>
              <a:off x="872223" y="0"/>
              <a:ext cx="6038695" cy="876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5000" b="0">
                  <a:solidFill>
                    <a:srgbClr val="000000"/>
                  </a:solidFill>
                  <a:latin typeface="Bebas Neue Regular"/>
                  <a:ea typeface="Bebas Neue Regular"/>
                  <a:cs typeface="Bebas Neue Regular"/>
                  <a:sym typeface="Bebas Neue Regular"/>
                </a:defRPr>
              </a:lvl1pPr>
            </a:lstStyle>
            <a:p>
              <a:endParaRPr dirty="0"/>
            </a:p>
          </p:txBody>
        </p:sp>
        <p:pic>
          <p:nvPicPr>
            <p:cNvPr id="131" name="sulfur vs iron intensity.png" descr="sulfur vs iron intensit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46037"/>
              <a:ext cx="10858500" cy="773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OBJECT 1 CLUSTER PREDICTION"/>
          <p:cNvSpPr txBox="1"/>
          <p:nvPr/>
        </p:nvSpPr>
        <p:spPr>
          <a:xfrm>
            <a:off x="693518" y="627845"/>
            <a:ext cx="1022202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 spc="180">
                <a:solidFill>
                  <a:srgbClr val="0F2531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CLASSIFICATION OF STANDARDS</a:t>
            </a: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34" name="Rectangle"/>
          <p:cNvSpPr/>
          <p:nvPr/>
        </p:nvSpPr>
        <p:spPr>
          <a:xfrm>
            <a:off x="778380" y="1777100"/>
            <a:ext cx="1270001" cy="173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Tiweight_intensity_regression.png" descr="Tiweight_intensity_regress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244" y="3166229"/>
            <a:ext cx="59055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Mgweight_intensity_regression.png" descr="Mgweight_intensity_regress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244" y="7791980"/>
            <a:ext cx="59055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Feweight_intensity_regression.png" descr="Feweight_intensity_regress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5752" y="3166229"/>
            <a:ext cx="59055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Caweight_intensity_regression.png" descr="Caweight_intensity_regress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31871" y="3166229"/>
            <a:ext cx="59055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Niweight_intensity_regression.png" descr="Niweight_intensity_regressi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75752" y="7791980"/>
            <a:ext cx="59055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iweight_intensity_regression.png" descr="Siweight_intensity_regressio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731871" y="7791980"/>
            <a:ext cx="59055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weight_intensity_regression.png" descr="Sweight_intensity_regressio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401554" y="7791980"/>
            <a:ext cx="5905501" cy="3937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Here’s a bit of slide text to see what it looks like."/>
          <p:cNvSpPr txBox="1"/>
          <p:nvPr/>
        </p:nvSpPr>
        <p:spPr>
          <a:xfrm>
            <a:off x="17685761" y="3908174"/>
            <a:ext cx="5621294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 b="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1pPr>
          </a:lstStyle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Regressions are used to interpolate intensities in unknown minerals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OBJECT 1 CLUSTER PREDICTION"/>
          <p:cNvSpPr txBox="1"/>
          <p:nvPr/>
        </p:nvSpPr>
        <p:spPr>
          <a:xfrm>
            <a:off x="693518" y="627845"/>
            <a:ext cx="1035026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 spc="180">
                <a:solidFill>
                  <a:srgbClr val="0F2531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WEIGHT/INTENSITY REGRESSION</a:t>
            </a: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778380" y="1777100"/>
            <a:ext cx="1270001" cy="173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"/>
          <p:cNvGrpSpPr/>
          <p:nvPr/>
        </p:nvGrpSpPr>
        <p:grpSpPr>
          <a:xfrm>
            <a:off x="662014" y="5051588"/>
            <a:ext cx="22416722" cy="7793453"/>
            <a:chOff x="468781" y="-332218"/>
            <a:chExt cx="22416720" cy="7793451"/>
          </a:xfrm>
        </p:grpSpPr>
        <p:sp>
          <p:nvSpPr>
            <p:cNvPr id="149" name="Group"/>
            <p:cNvSpPr txBox="1"/>
            <p:nvPr/>
          </p:nvSpPr>
          <p:spPr>
            <a:xfrm>
              <a:off x="16149335" y="-265311"/>
              <a:ext cx="603869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5000" b="0">
                  <a:solidFill>
                    <a:srgbClr val="000000"/>
                  </a:solidFill>
                  <a:latin typeface="Bebas Neue Regular"/>
                  <a:ea typeface="Bebas Neue Regular"/>
                  <a:cs typeface="Bebas Neue Regular"/>
                  <a:sym typeface="Bebas Neue Regular"/>
                </a:defRPr>
              </a:lvl1pPr>
            </a:lstStyle>
            <a:p>
              <a:r>
                <a:rPr lang="en-US" sz="4000" dirty="0" smtClean="0">
                  <a:latin typeface="Impact" charset="0"/>
                  <a:ea typeface="Impact" charset="0"/>
                  <a:cs typeface="Impact" charset="0"/>
                </a:rPr>
                <a:t>DBSCAN</a:t>
              </a:r>
              <a:endParaRPr sz="4000" dirty="0">
                <a:latin typeface="Impact" charset="0"/>
                <a:ea typeface="Impact" charset="0"/>
                <a:cs typeface="Impact" charset="0"/>
              </a:endParaRPr>
            </a:p>
          </p:txBody>
        </p:sp>
        <p:sp>
          <p:nvSpPr>
            <p:cNvPr id="150" name="Group"/>
            <p:cNvSpPr txBox="1"/>
            <p:nvPr/>
          </p:nvSpPr>
          <p:spPr>
            <a:xfrm>
              <a:off x="881833" y="-332218"/>
              <a:ext cx="6038696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5000" b="0">
                  <a:solidFill>
                    <a:srgbClr val="000000"/>
                  </a:solidFill>
                  <a:latin typeface="Bebas Neue Regular"/>
                  <a:ea typeface="Bebas Neue Regular"/>
                  <a:cs typeface="Bebas Neue Regular"/>
                  <a:sym typeface="Bebas Neue Regular"/>
                </a:defRPr>
              </a:lvl1pPr>
            </a:lstStyle>
            <a:p>
              <a:r>
                <a:rPr lang="en-US" sz="4000" dirty="0" smtClean="0">
                  <a:latin typeface="Impact" charset="0"/>
                  <a:ea typeface="Impact" charset="0"/>
                  <a:cs typeface="Impact" charset="0"/>
                </a:rPr>
                <a:t>RANDOM FOREST</a:t>
              </a:r>
              <a:endParaRPr sz="4000" dirty="0">
                <a:latin typeface="Impact" charset="0"/>
                <a:ea typeface="Impact" charset="0"/>
                <a:cs typeface="Impact" charset="0"/>
              </a:endParaRPr>
            </a:p>
          </p:txBody>
        </p:sp>
        <p:sp>
          <p:nvSpPr>
            <p:cNvPr id="151" name="Group"/>
            <p:cNvSpPr txBox="1"/>
            <p:nvPr/>
          </p:nvSpPr>
          <p:spPr>
            <a:xfrm>
              <a:off x="8405121" y="-246650"/>
              <a:ext cx="7274645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5000" b="0">
                  <a:solidFill>
                    <a:srgbClr val="000000"/>
                  </a:solidFill>
                  <a:latin typeface="Bebas Neue Regular"/>
                  <a:ea typeface="Bebas Neue Regular"/>
                  <a:cs typeface="Bebas Neue Regular"/>
                  <a:sym typeface="Bebas Neue Regular"/>
                </a:defRPr>
              </a:lvl1pPr>
            </a:lstStyle>
            <a:p>
              <a:r>
                <a:rPr lang="en-US" sz="4000" smtClean="0">
                  <a:latin typeface="Impact" charset="0"/>
                  <a:ea typeface="Impact" charset="0"/>
                  <a:cs typeface="Impact" charset="0"/>
                </a:rPr>
                <a:t>NEAREST-NEIGHBOR CLASSIFIER</a:t>
              </a:r>
              <a:endParaRPr sz="4000" dirty="0">
                <a:latin typeface="Impact" charset="0"/>
                <a:ea typeface="Impact" charset="0"/>
                <a:cs typeface="Impact" charset="0"/>
              </a:endParaRPr>
            </a:p>
          </p:txBody>
        </p:sp>
        <p:pic>
          <p:nvPicPr>
            <p:cNvPr id="15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612816" y="390512"/>
              <a:ext cx="7272685" cy="70547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3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7994620" y="435155"/>
              <a:ext cx="7148627" cy="70260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8781" y="390512"/>
              <a:ext cx="7148513" cy="699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8" name="Screen Shot 2019-02-10 at 11.40.10 AM.png" descr="Screen Shot 2019-02-10 at 11.40.10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0198" y="865065"/>
            <a:ext cx="3626351" cy="362635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OBJECT 1 CLUSTER PREDICTION"/>
          <p:cNvSpPr txBox="1"/>
          <p:nvPr/>
        </p:nvSpPr>
        <p:spPr>
          <a:xfrm>
            <a:off x="13522840" y="627845"/>
            <a:ext cx="984051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 spc="180">
                <a:solidFill>
                  <a:srgbClr val="0F2531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en-US" smtClean="0">
                <a:latin typeface="Impact" charset="0"/>
                <a:ea typeface="Impact" charset="0"/>
                <a:cs typeface="Impact" charset="0"/>
              </a:rPr>
              <a:t>OBJECT 1 MINERAL PREDICTION</a:t>
            </a: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21930496" y="1777100"/>
            <a:ext cx="1270001" cy="173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Group"/>
          <p:cNvSpPr txBox="1"/>
          <p:nvPr/>
        </p:nvSpPr>
        <p:spPr>
          <a:xfrm>
            <a:off x="4931553" y="743260"/>
            <a:ext cx="603869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5000" b="0">
                <a:solidFill>
                  <a:srgbClr val="000000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r>
              <a:rPr lang="en-US" sz="4500" dirty="0" smtClean="0">
                <a:latin typeface="Impact" charset="0"/>
                <a:ea typeface="Impact" charset="0"/>
                <a:cs typeface="Impact" charset="0"/>
              </a:rPr>
              <a:t>METEORITE 1</a:t>
            </a:r>
            <a:endParaRPr lang="en-US" sz="4500" dirty="0">
              <a:latin typeface="Impact" charset="0"/>
              <a:ea typeface="Impact" charset="0"/>
              <a:cs typeface="Impact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19-02-10 at 11.34.33 AM.png" descr="Screen Shot 2019-02-10 at 11.34.33 A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025090" y="867840"/>
            <a:ext cx="3636683" cy="36456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Group"/>
          <p:cNvGrpSpPr/>
          <p:nvPr/>
        </p:nvGrpSpPr>
        <p:grpSpPr>
          <a:xfrm>
            <a:off x="547338" y="5704810"/>
            <a:ext cx="22816274" cy="7737510"/>
            <a:chOff x="354106" y="321003"/>
            <a:chExt cx="22816272" cy="7737508"/>
          </a:xfrm>
        </p:grpSpPr>
        <p:pic>
          <p:nvPicPr>
            <p:cNvPr id="138" name="Image" descr="Image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481222" y="321003"/>
              <a:ext cx="7689156" cy="7737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7953250" y="419146"/>
              <a:ext cx="7168253" cy="7045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54106" y="416319"/>
              <a:ext cx="7239426" cy="70481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" name="Group"/>
          <p:cNvSpPr txBox="1"/>
          <p:nvPr/>
        </p:nvSpPr>
        <p:spPr>
          <a:xfrm>
            <a:off x="4931553" y="743260"/>
            <a:ext cx="603869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5000" b="0">
                <a:solidFill>
                  <a:srgbClr val="000000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r>
              <a:rPr lang="en-US" sz="4500" dirty="0" smtClean="0">
                <a:latin typeface="Impact" charset="0"/>
                <a:ea typeface="Impact" charset="0"/>
                <a:cs typeface="Impact" charset="0"/>
              </a:rPr>
              <a:t>METEORITE 2</a:t>
            </a:r>
            <a:endParaRPr lang="en-US" sz="45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4" name="OBJECT 1 CLUSTER PREDICTION"/>
          <p:cNvSpPr txBox="1"/>
          <p:nvPr/>
        </p:nvSpPr>
        <p:spPr>
          <a:xfrm>
            <a:off x="13465690" y="627845"/>
            <a:ext cx="984051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 spc="180">
                <a:solidFill>
                  <a:srgbClr val="0F2531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en-US" smtClean="0">
                <a:latin typeface="Impact" charset="0"/>
                <a:ea typeface="Impact" charset="0"/>
                <a:cs typeface="Impact" charset="0"/>
              </a:rPr>
              <a:t>OBJECT 2 MINERAL PREDICTION</a:t>
            </a: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5" name="Rectangle"/>
          <p:cNvSpPr/>
          <p:nvPr/>
        </p:nvSpPr>
        <p:spPr>
          <a:xfrm>
            <a:off x="21930496" y="1777100"/>
            <a:ext cx="1270001" cy="173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Group"/>
          <p:cNvSpPr txBox="1"/>
          <p:nvPr/>
        </p:nvSpPr>
        <p:spPr>
          <a:xfrm>
            <a:off x="16485444" y="5118495"/>
            <a:ext cx="603869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5000" b="0">
                <a:solidFill>
                  <a:srgbClr val="000000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r>
              <a:rPr lang="en-US" sz="4000" dirty="0" smtClean="0">
                <a:latin typeface="Impact" charset="0"/>
                <a:ea typeface="Impact" charset="0"/>
                <a:cs typeface="Impact" charset="0"/>
              </a:rPr>
              <a:t>DBSCAN</a:t>
            </a:r>
            <a:endParaRPr sz="40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7" name="Group"/>
          <p:cNvSpPr txBox="1"/>
          <p:nvPr/>
        </p:nvSpPr>
        <p:spPr>
          <a:xfrm>
            <a:off x="1075066" y="5051588"/>
            <a:ext cx="6038697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5000" b="0">
                <a:solidFill>
                  <a:srgbClr val="000000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r>
              <a:rPr lang="en-US" sz="4000" dirty="0" smtClean="0">
                <a:latin typeface="Impact" charset="0"/>
                <a:ea typeface="Impact" charset="0"/>
                <a:cs typeface="Impact" charset="0"/>
              </a:rPr>
              <a:t>RANDOM FOREST</a:t>
            </a:r>
            <a:endParaRPr sz="40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8" name="Group"/>
          <p:cNvSpPr txBox="1"/>
          <p:nvPr/>
        </p:nvSpPr>
        <p:spPr>
          <a:xfrm>
            <a:off x="8598355" y="5137156"/>
            <a:ext cx="7274646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5000" b="0">
                <a:solidFill>
                  <a:srgbClr val="000000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r>
              <a:rPr lang="en-US" sz="4000" smtClean="0">
                <a:latin typeface="Impact" charset="0"/>
                <a:ea typeface="Impact" charset="0"/>
                <a:cs typeface="Impact" charset="0"/>
              </a:rPr>
              <a:t>NEAREST-NEIGHBOR CLASSIFIER</a:t>
            </a:r>
            <a:endParaRPr sz="4000" dirty="0">
              <a:latin typeface="Impact" charset="0"/>
              <a:ea typeface="Impact" charset="0"/>
              <a:cs typeface="Impact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real data.png" descr="real data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73763" y="3466038"/>
            <a:ext cx="11684001" cy="71646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65" name="predicted data.png" descr="predicted 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01772" y="3466038"/>
            <a:ext cx="11684001" cy="716460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66" name="predicted clustering"/>
          <p:cNvSpPr txBox="1"/>
          <p:nvPr/>
        </p:nvSpPr>
        <p:spPr>
          <a:xfrm>
            <a:off x="13408203" y="3068493"/>
            <a:ext cx="7537271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5000" b="0">
                <a:solidFill>
                  <a:srgbClr val="000000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r>
              <a:rPr lang="en-US" sz="4500" dirty="0" smtClean="0">
                <a:latin typeface="Impact" charset="0"/>
                <a:ea typeface="Impact" charset="0"/>
                <a:cs typeface="Impact" charset="0"/>
              </a:rPr>
              <a:t>PREDICTED CLUSTERING</a:t>
            </a:r>
            <a:endParaRPr sz="4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8" name="Here’s a bit of slide text to see what it looks like."/>
          <p:cNvSpPr txBox="1"/>
          <p:nvPr/>
        </p:nvSpPr>
        <p:spPr>
          <a:xfrm>
            <a:off x="937236" y="11658618"/>
            <a:ext cx="18509663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4000" b="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defRPr>
            </a:lvl1pPr>
          </a:lstStyle>
          <a:p>
            <a:pPr algn="r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DBSCAN clustering was used to identify clusters in intensity data</a:t>
            </a:r>
            <a:endParaRPr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OBJECT 1 CLUSTER PREDICTION"/>
          <p:cNvSpPr txBox="1"/>
          <p:nvPr/>
        </p:nvSpPr>
        <p:spPr>
          <a:xfrm>
            <a:off x="693518" y="627845"/>
            <a:ext cx="808843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 spc="180">
                <a:solidFill>
                  <a:srgbClr val="0F2531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CLUSTER IDENTIFICATION</a:t>
            </a: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Rectangle"/>
          <p:cNvSpPr/>
          <p:nvPr/>
        </p:nvSpPr>
        <p:spPr>
          <a:xfrm>
            <a:off x="778380" y="1777100"/>
            <a:ext cx="1270001" cy="173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mineral clustering"/>
          <p:cNvSpPr txBox="1"/>
          <p:nvPr/>
        </p:nvSpPr>
        <p:spPr>
          <a:xfrm>
            <a:off x="1296017" y="2978478"/>
            <a:ext cx="7485934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5000" b="0">
                <a:solidFill>
                  <a:srgbClr val="000000"/>
                </a:solidFill>
                <a:latin typeface="Bebas Neue Regular"/>
                <a:ea typeface="Bebas Neue Regular"/>
                <a:cs typeface="Bebas Neue Regular"/>
                <a:sym typeface="Bebas Neue Regular"/>
              </a:defRPr>
            </a:lvl1pPr>
          </a:lstStyle>
          <a:p>
            <a:r>
              <a:rPr lang="en-US" sz="4500" dirty="0" smtClean="0">
                <a:latin typeface="Impact" charset="0"/>
                <a:ea typeface="Impact" charset="0"/>
                <a:cs typeface="Impact" charset="0"/>
              </a:rPr>
              <a:t>MINERAL CLUSTERING</a:t>
            </a:r>
            <a:endParaRPr lang="en-US" sz="4500" dirty="0">
              <a:latin typeface="Impact" charset="0"/>
              <a:ea typeface="Impact" charset="0"/>
              <a:cs typeface="Impact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43" y="3257550"/>
            <a:ext cx="15030014" cy="8229600"/>
          </a:xfrm>
          <a:prstGeom prst="rect">
            <a:avLst/>
          </a:prstGeom>
        </p:spPr>
      </p:pic>
      <p:sp>
        <p:nvSpPr>
          <p:cNvPr id="13" name="OBJECT 1 CLUSTER PREDICTION"/>
          <p:cNvSpPr txBox="1"/>
          <p:nvPr/>
        </p:nvSpPr>
        <p:spPr>
          <a:xfrm>
            <a:off x="693518" y="627845"/>
            <a:ext cx="782265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 spc="180">
                <a:solidFill>
                  <a:srgbClr val="0F2531"/>
                </a:solidFill>
                <a:latin typeface="Bebas Neue Bold"/>
                <a:ea typeface="Bebas Neue Bold"/>
                <a:cs typeface="Bebas Neue Bold"/>
                <a:sym typeface="Bebas Neue Bold"/>
              </a:defRPr>
            </a:lvl1pPr>
          </a:lstStyle>
          <a:p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CORRELATING CLUSTERS</a:t>
            </a:r>
            <a:endParaRPr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4" name="Rectangle"/>
          <p:cNvSpPr/>
          <p:nvPr/>
        </p:nvSpPr>
        <p:spPr>
          <a:xfrm>
            <a:off x="778380" y="1777100"/>
            <a:ext cx="1270001" cy="173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148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81</Words>
  <Application>Microsoft Macintosh PowerPoint</Application>
  <PresentationFormat>Custom</PresentationFormat>
  <Paragraphs>26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Public Programs</cp:lastModifiedBy>
  <cp:revision>11</cp:revision>
  <cp:lastPrinted>2019-02-10T17:43:33Z</cp:lastPrinted>
  <dcterms:modified xsi:type="dcterms:W3CDTF">2019-02-10T17:59:06Z</dcterms:modified>
</cp:coreProperties>
</file>